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31" r:id="rId2"/>
    <p:sldId id="352" r:id="rId3"/>
    <p:sldId id="321" r:id="rId4"/>
    <p:sldId id="705" r:id="rId5"/>
    <p:sldId id="706" r:id="rId6"/>
    <p:sldId id="353" r:id="rId7"/>
    <p:sldId id="354" r:id="rId8"/>
    <p:sldId id="334" r:id="rId9"/>
    <p:sldId id="710" r:id="rId10"/>
    <p:sldId id="711" r:id="rId11"/>
    <p:sldId id="348" r:id="rId12"/>
    <p:sldId id="707" r:id="rId13"/>
    <p:sldId id="708" r:id="rId14"/>
    <p:sldId id="709" r:id="rId15"/>
    <p:sldId id="349" r:id="rId16"/>
    <p:sldId id="696" r:id="rId17"/>
    <p:sldId id="697" r:id="rId18"/>
    <p:sldId id="698" r:id="rId19"/>
    <p:sldId id="699" r:id="rId20"/>
    <p:sldId id="350" r:id="rId21"/>
    <p:sldId id="607" r:id="rId22"/>
    <p:sldId id="351" r:id="rId23"/>
    <p:sldId id="712" r:id="rId24"/>
    <p:sldId id="713" r:id="rId25"/>
    <p:sldId id="318" r:id="rId26"/>
    <p:sldId id="339" r:id="rId27"/>
    <p:sldId id="317" r:id="rId28"/>
    <p:sldId id="314" r:id="rId29"/>
    <p:sldId id="315" r:id="rId3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5" d="100"/>
          <a:sy n="85" d="100"/>
        </p:scale>
        <p:origin x="37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4.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hyperlink" Target="https://help.github.com/articles/about-pull-reques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hyperlink" Target="https://docs.abapgit.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08</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Terminologies?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105061266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Overview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a:extLst>
              <a:ext uri="{FF2B5EF4-FFF2-40B4-BE49-F238E27FC236}">
                <a16:creationId xmlns:a16="http://schemas.microsoft.com/office/drawing/2014/main" id="{D7715E92-D44D-B549-DDD6-49F15F5C14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45"/>
          <a:stretch/>
        </p:blipFill>
        <p:spPr bwMode="auto">
          <a:xfrm>
            <a:off x="189756" y="1124744"/>
            <a:ext cx="11305256" cy="501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72363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Architecture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a:extLst>
              <a:ext uri="{FF2B5EF4-FFF2-40B4-BE49-F238E27FC236}">
                <a16:creationId xmlns:a16="http://schemas.microsoft.com/office/drawing/2014/main" id="{D4F2272D-CFF1-9A15-5DB3-736794188AEC}"/>
              </a:ext>
            </a:extLst>
          </p:cNvPr>
          <p:cNvPicPr>
            <a:picLocks noChangeAspect="1"/>
          </p:cNvPicPr>
          <p:nvPr/>
        </p:nvPicPr>
        <p:blipFill>
          <a:blip r:embed="rId3"/>
          <a:stretch>
            <a:fillRect/>
          </a:stretch>
        </p:blipFill>
        <p:spPr>
          <a:xfrm>
            <a:off x="477788" y="1040322"/>
            <a:ext cx="11088061" cy="5380186"/>
          </a:xfrm>
          <a:prstGeom prst="rect">
            <a:avLst/>
          </a:prstGeom>
        </p:spPr>
      </p:pic>
    </p:spTree>
    <p:extLst>
      <p:ext uri="{BB962C8B-B14F-4D97-AF65-F5344CB8AC3E}">
        <p14:creationId xmlns:p14="http://schemas.microsoft.com/office/powerpoint/2010/main" val="438750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User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a:extLst>
              <a:ext uri="{FF2B5EF4-FFF2-40B4-BE49-F238E27FC236}">
                <a16:creationId xmlns:a16="http://schemas.microsoft.com/office/drawing/2014/main" id="{F61AFC65-2443-3E27-76CB-E1E0A18D3D24}"/>
              </a:ext>
            </a:extLst>
          </p:cNvPr>
          <p:cNvPicPr>
            <a:picLocks noChangeAspect="1"/>
          </p:cNvPicPr>
          <p:nvPr/>
        </p:nvPicPr>
        <p:blipFill>
          <a:blip r:embed="rId3"/>
          <a:stretch>
            <a:fillRect/>
          </a:stretch>
        </p:blipFill>
        <p:spPr>
          <a:xfrm>
            <a:off x="268417" y="807493"/>
            <a:ext cx="11651990" cy="5243014"/>
          </a:xfrm>
          <a:prstGeom prst="rect">
            <a:avLst/>
          </a:prstGeom>
        </p:spPr>
      </p:pic>
    </p:spTree>
    <p:extLst>
      <p:ext uri="{BB962C8B-B14F-4D97-AF65-F5344CB8AC3E}">
        <p14:creationId xmlns:p14="http://schemas.microsoft.com/office/powerpoint/2010/main" val="30330860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Capabilities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a:extLst>
              <a:ext uri="{FF2B5EF4-FFF2-40B4-BE49-F238E27FC236}">
                <a16:creationId xmlns:a16="http://schemas.microsoft.com/office/drawing/2014/main" id="{1F2B4726-4B40-4B6F-1689-D63EAC52B3F9}"/>
              </a:ext>
            </a:extLst>
          </p:cNvPr>
          <p:cNvPicPr>
            <a:picLocks noChangeAspect="1"/>
          </p:cNvPicPr>
          <p:nvPr/>
        </p:nvPicPr>
        <p:blipFill>
          <a:blip r:embed="rId3"/>
          <a:stretch>
            <a:fillRect/>
          </a:stretch>
        </p:blipFill>
        <p:spPr>
          <a:xfrm>
            <a:off x="242439" y="764704"/>
            <a:ext cx="11522439" cy="5707875"/>
          </a:xfrm>
          <a:prstGeom prst="rect">
            <a:avLst/>
          </a:prstGeom>
        </p:spPr>
      </p:pic>
    </p:spTree>
    <p:extLst>
      <p:ext uri="{BB962C8B-B14F-4D97-AF65-F5344CB8AC3E}">
        <p14:creationId xmlns:p14="http://schemas.microsoft.com/office/powerpoint/2010/main" val="169352810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When to use what?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a:extLst>
              <a:ext uri="{FF2B5EF4-FFF2-40B4-BE49-F238E27FC236}">
                <a16:creationId xmlns:a16="http://schemas.microsoft.com/office/drawing/2014/main" id="{264802BD-77D7-8740-F55F-F65ACEED759B}"/>
              </a:ext>
            </a:extLst>
          </p:cNvPr>
          <p:cNvPicPr>
            <a:picLocks noChangeAspect="1"/>
          </p:cNvPicPr>
          <p:nvPr/>
        </p:nvPicPr>
        <p:blipFill>
          <a:blip r:embed="rId3"/>
          <a:stretch>
            <a:fillRect/>
          </a:stretch>
        </p:blipFill>
        <p:spPr>
          <a:xfrm>
            <a:off x="405780" y="940170"/>
            <a:ext cx="11126164" cy="5296359"/>
          </a:xfrm>
          <a:prstGeom prst="rect">
            <a:avLst/>
          </a:prstGeom>
        </p:spPr>
      </p:pic>
    </p:spTree>
    <p:extLst>
      <p:ext uri="{BB962C8B-B14F-4D97-AF65-F5344CB8AC3E}">
        <p14:creationId xmlns:p14="http://schemas.microsoft.com/office/powerpoint/2010/main" val="222522967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Analytic List Page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just"/>
            <a:r>
              <a:rPr lang="en-US" sz="1600" b="0" i="0" dirty="0">
                <a:solidFill>
                  <a:srgbClr val="333333"/>
                </a:solidFill>
                <a:effectLst/>
                <a:latin typeface="72" panose="020B0503030000000003" pitchFamily="34" charset="0"/>
              </a:rPr>
              <a:t>The analytical list page (ALP) offers a unique way to analyze data step by step from different perspectives, to investigate a root cause through drilldown, and to act on transactional content. All this can be done seamlessly within one page. </a:t>
            </a:r>
          </a:p>
          <a:p>
            <a:pPr algn="just"/>
            <a:endParaRPr lang="en-US" sz="1600" dirty="0">
              <a:solidFill>
                <a:srgbClr val="333333"/>
              </a:solidFill>
              <a:latin typeface="72" panose="020B0503030000000003" pitchFamily="34" charset="0"/>
            </a:endParaRPr>
          </a:p>
          <a:p>
            <a:pPr algn="just"/>
            <a:r>
              <a:rPr lang="en-US" sz="1600" b="0" i="0" dirty="0">
                <a:solidFill>
                  <a:srgbClr val="333333"/>
                </a:solidFill>
                <a:effectLst/>
                <a:latin typeface="72" panose="020B0503030000000003" pitchFamily="34" charset="0"/>
              </a:rPr>
              <a:t>The purpose of the analytical list page is to identify interesting areas within datasets or significant single instances using data visualization and business intelligence.</a:t>
            </a:r>
          </a:p>
          <a:p>
            <a:pPr algn="just"/>
            <a:endParaRPr lang="en-US" sz="1600" b="0" i="0" dirty="0">
              <a:solidFill>
                <a:srgbClr val="333333"/>
              </a:solidFill>
              <a:effectLst/>
              <a:latin typeface="72" panose="020B0503030000000003" pitchFamily="34" charset="0"/>
            </a:endParaRPr>
          </a:p>
          <a:p>
            <a:pPr algn="just"/>
            <a:r>
              <a:rPr lang="en-US" sz="1600" b="0" i="0" dirty="0">
                <a:solidFill>
                  <a:srgbClr val="333333"/>
                </a:solidFill>
                <a:effectLst/>
                <a:latin typeface="72" panose="020B0503030000000003" pitchFamily="34" charset="0"/>
              </a:rPr>
              <a:t>Visualizations help users to recognize facts and situations, and reduce the number of interaction steps needed to gain insights or to identify significant single instances. Chart visualization increases the joy of use, and enables users to spot relevant data more quickly.</a:t>
            </a:r>
          </a:p>
        </p:txBody>
      </p:sp>
      <p:pic>
        <p:nvPicPr>
          <p:cNvPr id="4" name="Picture 2" descr="Analytical list page">
            <a:extLst>
              <a:ext uri="{FF2B5EF4-FFF2-40B4-BE49-F238E27FC236}">
                <a16:creationId xmlns:a16="http://schemas.microsoft.com/office/drawing/2014/main" id="{9021487F-0D14-EF08-1F3B-0B9D47F8C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325" y="3218330"/>
            <a:ext cx="5347060" cy="335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50662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ALP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693045"/>
          </a:xfrm>
          <a:prstGeom prst="rect">
            <a:avLst/>
          </a:prstGeom>
        </p:spPr>
        <p:txBody>
          <a:bodyPr wrap="square">
            <a:spAutoFit/>
          </a:bodyPr>
          <a:lstStyle/>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extract key information to understand the current situation or identify a root cause. The way the data is presented is crucial for giving them the insights they need to take the right action.</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a way to analyze data step by step from different perspectives, investigate a root cause through drilldown, and act on transactional content within one page.</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In addition to the filtered dataset, users need to see the impact of their filter settings in a chart (visual filter).</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switch between integrated chart and table views (hybrid view).</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see the impact of their action on a global key performance indicator (KPI).</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find and act on relevant items out of a large set of items by searching, filtering, sorting, grouping, drilling down, and slicing and dicing.</a:t>
            </a:r>
          </a:p>
        </p:txBody>
      </p:sp>
    </p:spTree>
    <p:extLst>
      <p:ext uri="{BB962C8B-B14F-4D97-AF65-F5344CB8AC3E}">
        <p14:creationId xmlns:p14="http://schemas.microsoft.com/office/powerpoint/2010/main" val="86487586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Overview Page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554545"/>
          </a:xfrm>
          <a:prstGeom prst="rect">
            <a:avLst/>
          </a:prstGeom>
        </p:spPr>
        <p:txBody>
          <a:bodyPr wrap="square">
            <a:spAutoFit/>
          </a:bodyPr>
          <a:lstStyle/>
          <a:p>
            <a:pPr algn="l"/>
            <a:r>
              <a:rPr lang="en-US" sz="1600" b="0" i="0" dirty="0">
                <a:solidFill>
                  <a:srgbClr val="333333"/>
                </a:solidFill>
                <a:effectLst/>
                <a:latin typeface="72" panose="020B0503030000000003" pitchFamily="34" charset="0"/>
              </a:rPr>
              <a:t>The overview page (OVP) is a data-driven SAP Fiori app type and floorplan that provides all the information a user needs in a single page, based on the user’s specific domain or role. It allows the user to focus on the most important tasks, and view, filter, and react to information quickly.</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Each task or topic is represented by a card (or content container). The overview page acts as a UI framework for organizing multiple cards on a single page.</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The overview page is based on </a:t>
            </a:r>
            <a:r>
              <a:rPr lang="en-US" sz="1600" b="0" i="0" u="sng" dirty="0">
                <a:solidFill>
                  <a:srgbClr val="427CAC"/>
                </a:solidFill>
                <a:effectLst/>
                <a:latin typeface="72" panose="020B0503030000000003" pitchFamily="34" charset="0"/>
              </a:rPr>
              <a:t>SAP Fiori elements</a:t>
            </a:r>
            <a:r>
              <a:rPr lang="en-US" sz="1600" b="0" i="0" dirty="0">
                <a:solidFill>
                  <a:srgbClr val="333333"/>
                </a:solidFill>
                <a:effectLst/>
                <a:latin typeface="72" panose="020B0503030000000003" pitchFamily="34" charset="0"/>
              </a:rPr>
              <a:t> technology, and uses annotated views of app data, meaning that the app content can be tailored to the domain or role. Different types of card allow you to visualize information in an attractive and efficient way.</a:t>
            </a:r>
          </a:p>
        </p:txBody>
      </p:sp>
      <p:pic>
        <p:nvPicPr>
          <p:cNvPr id="2050" name="Picture 2" descr="Overview page">
            <a:extLst>
              <a:ext uri="{FF2B5EF4-FFF2-40B4-BE49-F238E27FC236}">
                <a16:creationId xmlns:a16="http://schemas.microsoft.com/office/drawing/2014/main" id="{FE447D01-E89B-5C7E-5760-F678D04014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2887" y="3433714"/>
            <a:ext cx="5027936" cy="319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162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provide an entry-level view of content related to a</a:t>
            </a:r>
            <a:r>
              <a:rPr lang="en-US" sz="1800" b="1" i="0" dirty="0">
                <a:solidFill>
                  <a:srgbClr val="333333"/>
                </a:solidFill>
                <a:effectLst/>
                <a:latin typeface="72" panose="020B0503030000000003" pitchFamily="34" charset="0"/>
              </a:rPr>
              <a:t> specific domain or role</a:t>
            </a:r>
            <a:r>
              <a:rPr lang="en-US" sz="1800" b="0" i="0" dirty="0">
                <a:solidFill>
                  <a:srgbClr val="333333"/>
                </a:solidFill>
                <a:effectLst/>
                <a:latin typeface="72" panose="020B0503030000000003" pitchFamily="34" charset="0"/>
              </a:rPr>
              <a:t>.</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Users needs to filter and react to </a:t>
            </a:r>
            <a:r>
              <a:rPr lang="en-US" sz="1800" b="1" i="0" dirty="0">
                <a:solidFill>
                  <a:srgbClr val="333333"/>
                </a:solidFill>
                <a:effectLst/>
                <a:latin typeface="72" panose="020B0503030000000003" pitchFamily="34" charset="0"/>
              </a:rPr>
              <a:t>information from at least two different applications </a:t>
            </a:r>
            <a:r>
              <a:rPr lang="en-US" sz="1800" b="0" i="0" dirty="0">
                <a:solidFill>
                  <a:srgbClr val="333333"/>
                </a:solidFill>
                <a:effectLst/>
                <a:latin typeface="72" panose="020B0503030000000003" pitchFamily="34" charset="0"/>
              </a:rPr>
              <a:t>to complete their role-specific tasks.</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offer </a:t>
            </a:r>
            <a:r>
              <a:rPr lang="en-US" sz="1800" b="1" i="0" dirty="0">
                <a:solidFill>
                  <a:srgbClr val="333333"/>
                </a:solidFill>
                <a:effectLst/>
                <a:latin typeface="72" panose="020B0503030000000003" pitchFamily="34" charset="0"/>
              </a:rPr>
              <a:t>different information formats</a:t>
            </a:r>
            <a:r>
              <a:rPr lang="en-US" sz="1800" b="0" i="0" dirty="0">
                <a:solidFill>
                  <a:srgbClr val="333333"/>
                </a:solidFill>
                <a:effectLst/>
                <a:latin typeface="72" panose="020B0503030000000003" pitchFamily="34" charset="0"/>
              </a:rPr>
              <a:t> (such as charts, lists, and tables) on a single page.</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plan to have </a:t>
            </a:r>
            <a:r>
              <a:rPr lang="en-US" sz="1800" b="1" i="0" dirty="0">
                <a:solidFill>
                  <a:srgbClr val="333333"/>
                </a:solidFill>
                <a:effectLst/>
                <a:latin typeface="72" panose="020B0503030000000003" pitchFamily="34" charset="0"/>
              </a:rPr>
              <a:t>at least three cards</a:t>
            </a:r>
            <a:r>
              <a:rPr lang="en-US" sz="1800" b="0" i="0" dirty="0">
                <a:solidFill>
                  <a:srgbClr val="333333"/>
                </a:solidFill>
                <a:effectLst/>
                <a:latin typeface="72" panose="020B0503030000000003" pitchFamily="34" charset="0"/>
              </a:rPr>
              <a:t>. These cards should not all be of the same type.</a:t>
            </a:r>
          </a:p>
        </p:txBody>
      </p:sp>
    </p:spTree>
    <p:extLst>
      <p:ext uri="{BB962C8B-B14F-4D97-AF65-F5344CB8AC3E}">
        <p14:creationId xmlns:p14="http://schemas.microsoft.com/office/powerpoint/2010/main" val="138441415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12569" y="16498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08</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87045" y="1067345"/>
            <a:ext cx="11101595" cy="5599353"/>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What is ABAP git</a:t>
            </a:r>
          </a:p>
          <a:p>
            <a:pPr marL="133234" indent="-285664">
              <a:buFont typeface="Arial" panose="020B0604020202020204" pitchFamily="34" charset="0"/>
              <a:buChar char="•"/>
            </a:pPr>
            <a:r>
              <a:rPr lang="en-US" sz="1999" dirty="0">
                <a:solidFill>
                  <a:schemeClr val="bg1"/>
                </a:solidFill>
              </a:rPr>
              <a:t>Configure ABAP git for your system</a:t>
            </a:r>
          </a:p>
          <a:p>
            <a:pPr marL="133234" indent="-285664">
              <a:buFont typeface="Arial" panose="020B0604020202020204" pitchFamily="34" charset="0"/>
              <a:buChar char="•"/>
            </a:pPr>
            <a:r>
              <a:rPr lang="en-US" sz="1999" dirty="0">
                <a:solidFill>
                  <a:schemeClr val="bg1"/>
                </a:solidFill>
              </a:rPr>
              <a:t>ABAP git scenario</a:t>
            </a:r>
          </a:p>
          <a:p>
            <a:pPr marL="133234" indent="-285664">
              <a:buFont typeface="Arial" panose="020B0604020202020204" pitchFamily="34" charset="0"/>
              <a:buChar char="•"/>
            </a:pPr>
            <a:r>
              <a:rPr lang="en-US" sz="1999" dirty="0">
                <a:solidFill>
                  <a:schemeClr val="bg1"/>
                </a:solidFill>
              </a:rPr>
              <a:t>User types</a:t>
            </a:r>
          </a:p>
          <a:p>
            <a:pPr marL="133234" indent="-285664">
              <a:buFont typeface="Arial" panose="020B0604020202020204" pitchFamily="34" charset="0"/>
              <a:buChar char="•"/>
            </a:pPr>
            <a:r>
              <a:rPr lang="en-US" sz="1999" dirty="0">
                <a:solidFill>
                  <a:schemeClr val="bg1"/>
                </a:solidFill>
              </a:rPr>
              <a:t>Capabilities</a:t>
            </a:r>
          </a:p>
          <a:p>
            <a:pPr marL="133234" indent="-285664">
              <a:buFont typeface="Arial" panose="020B0604020202020204" pitchFamily="34" charset="0"/>
              <a:buChar char="•"/>
            </a:pPr>
            <a:r>
              <a:rPr lang="en-US" sz="1999" dirty="0">
                <a:solidFill>
                  <a:schemeClr val="bg1"/>
                </a:solidFill>
              </a:rPr>
              <a:t>What is data Analytics</a:t>
            </a:r>
          </a:p>
          <a:p>
            <a:pPr marL="133234" indent="-285664">
              <a:buFont typeface="Arial" panose="020B0604020202020204" pitchFamily="34" charset="0"/>
              <a:buChar char="•"/>
            </a:pPr>
            <a:r>
              <a:rPr lang="en-US" sz="1999" dirty="0">
                <a:solidFill>
                  <a:schemeClr val="bg1"/>
                </a:solidFill>
              </a:rPr>
              <a:t>Terminologies in analytics</a:t>
            </a:r>
          </a:p>
          <a:p>
            <a:pPr marL="133234" indent="-285664">
              <a:buFont typeface="Arial" panose="020B0604020202020204" pitchFamily="34" charset="0"/>
              <a:buChar char="•"/>
            </a:pPr>
            <a:r>
              <a:rPr lang="en-US" sz="1999" dirty="0">
                <a:solidFill>
                  <a:schemeClr val="bg1"/>
                </a:solidFill>
              </a:rPr>
              <a:t>When to use What?</a:t>
            </a:r>
          </a:p>
          <a:p>
            <a:pPr marL="133234" indent="-285664">
              <a:buFont typeface="Arial" panose="020B0604020202020204" pitchFamily="34" charset="0"/>
              <a:buChar char="•"/>
            </a:pPr>
            <a:r>
              <a:rPr lang="en-US" sz="1999" dirty="0">
                <a:solidFill>
                  <a:schemeClr val="bg1"/>
                </a:solidFill>
              </a:rPr>
              <a:t>Working with Analytic List Page</a:t>
            </a:r>
          </a:p>
          <a:p>
            <a:pPr marL="133234" indent="-285664">
              <a:buFont typeface="Arial" panose="020B0604020202020204" pitchFamily="34" charset="0"/>
              <a:buChar char="•"/>
            </a:pPr>
            <a:r>
              <a:rPr lang="en-US" sz="1999" dirty="0">
                <a:solidFill>
                  <a:schemeClr val="bg1"/>
                </a:solidFill>
              </a:rPr>
              <a:t>Working with OVP Application</a:t>
            </a:r>
          </a:p>
          <a:p>
            <a:pPr marL="133234" indent="-285664">
              <a:buFont typeface="Arial" panose="020B0604020202020204" pitchFamily="34" charset="0"/>
              <a:buChar char="•"/>
            </a:pPr>
            <a:r>
              <a:rPr lang="en-US" sz="1999" dirty="0">
                <a:solidFill>
                  <a:schemeClr val="bg1"/>
                </a:solidFill>
              </a:rPr>
              <a:t>Cross App navigation from OVP</a:t>
            </a:r>
          </a:p>
          <a:p>
            <a:pPr marL="133234" indent="-285664">
              <a:buFont typeface="Arial" panose="020B0604020202020204" pitchFamily="34" charset="0"/>
              <a:buChar char="•"/>
            </a:pPr>
            <a:r>
              <a:rPr lang="en-US" sz="1999" dirty="0">
                <a:solidFill>
                  <a:schemeClr val="bg1"/>
                </a:solidFill>
              </a:rPr>
              <a:t>SAP S/4HANA Embedded Analytics</a:t>
            </a:r>
          </a:p>
          <a:p>
            <a:pPr marL="133234" indent="-285664">
              <a:buFont typeface="Arial" panose="020B0604020202020204" pitchFamily="34" charset="0"/>
              <a:buChar char="•"/>
            </a:pPr>
            <a:r>
              <a:rPr lang="en-US" sz="1999" dirty="0">
                <a:solidFill>
                  <a:schemeClr val="bg1"/>
                </a:solidFill>
              </a:rPr>
              <a:t>SAP S/4HANA Embedded Analytics – Architecture</a:t>
            </a:r>
          </a:p>
          <a:p>
            <a:pPr marL="133234" indent="-285664">
              <a:buFont typeface="Arial" panose="020B0604020202020204" pitchFamily="34" charset="0"/>
              <a:buChar char="•"/>
            </a:pPr>
            <a:r>
              <a:rPr lang="en-US" sz="1999" dirty="0">
                <a:solidFill>
                  <a:schemeClr val="bg1"/>
                </a:solidFill>
              </a:rPr>
              <a:t>KPI Modeling</a:t>
            </a:r>
          </a:p>
          <a:p>
            <a:pPr marL="133234" indent="-285664">
              <a:buFont typeface="Arial" panose="020B0604020202020204" pitchFamily="34" charset="0"/>
              <a:buChar char="•"/>
            </a:pPr>
            <a:r>
              <a:rPr lang="en-US" sz="1999" dirty="0">
                <a:solidFill>
                  <a:schemeClr val="bg1"/>
                </a:solidFill>
              </a:rPr>
              <a:t>Multi Dimensional Modeling</a:t>
            </a:r>
          </a:p>
          <a:p>
            <a:pPr marL="133234" indent="-285664">
              <a:buFont typeface="Arial" panose="020B0604020202020204" pitchFamily="34" charset="0"/>
              <a:buChar char="•"/>
            </a:pPr>
            <a:endParaRPr lang="en-US" sz="1800" b="1" dirty="0">
              <a:solidFill>
                <a:srgbClr val="F1AC00"/>
              </a:solidFill>
              <a:latin typeface="Arial" panose="020B0604020202020204" pitchFamily="34" charset="0"/>
            </a:endParaRPr>
          </a:p>
          <a:p>
            <a:pPr marL="133234" indent="-285664">
              <a:buFont typeface="Arial" panose="020B0604020202020204" pitchFamily="34" charset="0"/>
              <a:buChar char="•"/>
            </a:pPr>
            <a:endParaRPr lang="en-US" sz="1999" dirty="0">
              <a:solidFill>
                <a:schemeClr val="bg1"/>
              </a:solidFill>
            </a:endParaRP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199376954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KPI Modeler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7" name="TextBox 6">
            <a:extLst>
              <a:ext uri="{FF2B5EF4-FFF2-40B4-BE49-F238E27FC236}">
                <a16:creationId xmlns:a16="http://schemas.microsoft.com/office/drawing/2014/main" id="{435011C1-3892-B54D-4128-E44684E49C03}"/>
              </a:ext>
            </a:extLst>
          </p:cNvPr>
          <p:cNvSpPr txBox="1"/>
          <p:nvPr/>
        </p:nvSpPr>
        <p:spPr>
          <a:xfrm>
            <a:off x="261763" y="908720"/>
            <a:ext cx="11835613" cy="1200329"/>
          </a:xfrm>
          <a:prstGeom prst="rect">
            <a:avLst/>
          </a:prstGeom>
          <a:noFill/>
        </p:spPr>
        <p:txBody>
          <a:bodyPr wrap="square">
            <a:spAutoFit/>
          </a:bodyPr>
          <a:lstStyle/>
          <a:p>
            <a:r>
              <a:rPr lang="en-US" dirty="0"/>
              <a:t>KPI modeler is a framework available in SAP S/4HANA, leverages the </a:t>
            </a:r>
            <a:r>
              <a:rPr lang="en-US" dirty="0" err="1"/>
              <a:t>odata</a:t>
            </a:r>
            <a:r>
              <a:rPr lang="en-US" dirty="0"/>
              <a:t> services and data models which are pre-delivered by SAP. It can be used to design powerful KPI reports to show analytics to the user in multi-dimension.</a:t>
            </a:r>
          </a:p>
        </p:txBody>
      </p:sp>
      <p:sp>
        <p:nvSpPr>
          <p:cNvPr id="8" name="Rectangle 7">
            <a:extLst>
              <a:ext uri="{FF2B5EF4-FFF2-40B4-BE49-F238E27FC236}">
                <a16:creationId xmlns:a16="http://schemas.microsoft.com/office/drawing/2014/main" id="{187952D1-8BA2-CA71-BA20-FD9DB24C32CC}"/>
              </a:ext>
            </a:extLst>
          </p:cNvPr>
          <p:cNvSpPr/>
          <p:nvPr/>
        </p:nvSpPr>
        <p:spPr>
          <a:xfrm>
            <a:off x="1598612" y="2780928"/>
            <a:ext cx="2154115" cy="1037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KPI Definition</a:t>
            </a:r>
          </a:p>
          <a:p>
            <a:pPr algn="ctr"/>
            <a:r>
              <a:rPr lang="en-US" sz="1800" dirty="0"/>
              <a:t>(Measure)</a:t>
            </a:r>
          </a:p>
        </p:txBody>
      </p:sp>
      <p:sp>
        <p:nvSpPr>
          <p:cNvPr id="9" name="Rectangle: Rounded Corners 8">
            <a:extLst>
              <a:ext uri="{FF2B5EF4-FFF2-40B4-BE49-F238E27FC236}">
                <a16:creationId xmlns:a16="http://schemas.microsoft.com/office/drawing/2014/main" id="{385B65BA-EC47-5634-8A2A-AF111BE654F3}"/>
              </a:ext>
            </a:extLst>
          </p:cNvPr>
          <p:cNvSpPr/>
          <p:nvPr/>
        </p:nvSpPr>
        <p:spPr>
          <a:xfrm>
            <a:off x="1598611" y="4451467"/>
            <a:ext cx="2154115" cy="5011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Data Source</a:t>
            </a:r>
          </a:p>
        </p:txBody>
      </p:sp>
      <p:cxnSp>
        <p:nvCxnSpPr>
          <p:cNvPr id="10" name="Straight Connector 9">
            <a:extLst>
              <a:ext uri="{FF2B5EF4-FFF2-40B4-BE49-F238E27FC236}">
                <a16:creationId xmlns:a16="http://schemas.microsoft.com/office/drawing/2014/main" id="{E77F6657-8565-54DC-6677-06408141B5C9}"/>
              </a:ext>
            </a:extLst>
          </p:cNvPr>
          <p:cNvCxnSpPr>
            <a:stCxn id="8" idx="2"/>
            <a:endCxn id="9" idx="0"/>
          </p:cNvCxnSpPr>
          <p:nvPr/>
        </p:nvCxnSpPr>
        <p:spPr>
          <a:xfrm flipH="1">
            <a:off x="2675669" y="3818421"/>
            <a:ext cx="1" cy="633046"/>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AE98292-76E8-7A14-86F3-E14DA2325414}"/>
              </a:ext>
            </a:extLst>
          </p:cNvPr>
          <p:cNvSpPr/>
          <p:nvPr/>
        </p:nvSpPr>
        <p:spPr>
          <a:xfrm>
            <a:off x="2578955" y="4029436"/>
            <a:ext cx="193425" cy="184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A6D965CA-2284-EF37-AEA7-5364A9803BE4}"/>
              </a:ext>
            </a:extLst>
          </p:cNvPr>
          <p:cNvSpPr/>
          <p:nvPr/>
        </p:nvSpPr>
        <p:spPr>
          <a:xfrm>
            <a:off x="5017354" y="2780928"/>
            <a:ext cx="2154115" cy="1037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Evaluation</a:t>
            </a:r>
          </a:p>
          <a:p>
            <a:pPr algn="ctr"/>
            <a:r>
              <a:rPr lang="en-US" sz="1800" dirty="0"/>
              <a:t>(presentation)</a:t>
            </a:r>
          </a:p>
        </p:txBody>
      </p:sp>
      <p:sp>
        <p:nvSpPr>
          <p:cNvPr id="14" name="Rectangle: Rounded Corners 13">
            <a:extLst>
              <a:ext uri="{FF2B5EF4-FFF2-40B4-BE49-F238E27FC236}">
                <a16:creationId xmlns:a16="http://schemas.microsoft.com/office/drawing/2014/main" id="{06BFD6E1-3F29-475F-FA90-87A504D8D0D2}"/>
              </a:ext>
            </a:extLst>
          </p:cNvPr>
          <p:cNvSpPr/>
          <p:nvPr/>
        </p:nvSpPr>
        <p:spPr>
          <a:xfrm>
            <a:off x="5017354" y="4425091"/>
            <a:ext cx="2154115" cy="5011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Tile</a:t>
            </a:r>
          </a:p>
        </p:txBody>
      </p:sp>
      <p:cxnSp>
        <p:nvCxnSpPr>
          <p:cNvPr id="15" name="Straight Connector 14">
            <a:extLst>
              <a:ext uri="{FF2B5EF4-FFF2-40B4-BE49-F238E27FC236}">
                <a16:creationId xmlns:a16="http://schemas.microsoft.com/office/drawing/2014/main" id="{291ECD05-51A3-16A0-7FFD-84AF8C18B994}"/>
              </a:ext>
            </a:extLst>
          </p:cNvPr>
          <p:cNvCxnSpPr/>
          <p:nvPr/>
        </p:nvCxnSpPr>
        <p:spPr>
          <a:xfrm flipH="1">
            <a:off x="6094412" y="3800791"/>
            <a:ext cx="1" cy="633046"/>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64A5396-EA9F-1A74-D309-6B5FB2443E73}"/>
              </a:ext>
            </a:extLst>
          </p:cNvPr>
          <p:cNvSpPr/>
          <p:nvPr/>
        </p:nvSpPr>
        <p:spPr>
          <a:xfrm>
            <a:off x="5997698" y="4011806"/>
            <a:ext cx="193425" cy="184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a:extLst>
              <a:ext uri="{FF2B5EF4-FFF2-40B4-BE49-F238E27FC236}">
                <a16:creationId xmlns:a16="http://schemas.microsoft.com/office/drawing/2014/main" id="{DB48DCB6-8008-76EE-26A1-A56AAA1EA6FC}"/>
              </a:ext>
            </a:extLst>
          </p:cNvPr>
          <p:cNvSpPr/>
          <p:nvPr/>
        </p:nvSpPr>
        <p:spPr>
          <a:xfrm>
            <a:off x="8398668" y="2772328"/>
            <a:ext cx="2154115" cy="1037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Drill Down reports</a:t>
            </a:r>
          </a:p>
          <a:p>
            <a:pPr algn="ctr"/>
            <a:r>
              <a:rPr lang="en-US" sz="1800" dirty="0"/>
              <a:t>Controls to use </a:t>
            </a:r>
            <a:r>
              <a:rPr lang="en-US" sz="1800" dirty="0" err="1"/>
              <a:t>Chart,table</a:t>
            </a:r>
            <a:endParaRPr lang="en-US" sz="1800" dirty="0"/>
          </a:p>
        </p:txBody>
      </p:sp>
      <p:cxnSp>
        <p:nvCxnSpPr>
          <p:cNvPr id="18" name="Straight Connector 17">
            <a:extLst>
              <a:ext uri="{FF2B5EF4-FFF2-40B4-BE49-F238E27FC236}">
                <a16:creationId xmlns:a16="http://schemas.microsoft.com/office/drawing/2014/main" id="{19427399-32CD-6F61-23BE-A28F223CF4EE}"/>
              </a:ext>
            </a:extLst>
          </p:cNvPr>
          <p:cNvCxnSpPr>
            <a:stCxn id="8" idx="3"/>
            <a:endCxn id="13" idx="1"/>
          </p:cNvCxnSpPr>
          <p:nvPr/>
        </p:nvCxnSpPr>
        <p:spPr>
          <a:xfrm>
            <a:off x="3752727" y="3299675"/>
            <a:ext cx="12646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8063E2-B42F-FB7C-544F-A0B2CD397AD9}"/>
              </a:ext>
            </a:extLst>
          </p:cNvPr>
          <p:cNvCxnSpPr/>
          <p:nvPr/>
        </p:nvCxnSpPr>
        <p:spPr>
          <a:xfrm>
            <a:off x="7134041" y="3267436"/>
            <a:ext cx="1264627"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B903679-FA8C-50F3-37BF-BA2A2F12BC38}"/>
              </a:ext>
            </a:extLst>
          </p:cNvPr>
          <p:cNvSpPr txBox="1"/>
          <p:nvPr/>
        </p:nvSpPr>
        <p:spPr>
          <a:xfrm>
            <a:off x="3902197" y="2974359"/>
            <a:ext cx="940777" cy="369332"/>
          </a:xfrm>
          <a:prstGeom prst="rect">
            <a:avLst/>
          </a:prstGeom>
          <a:noFill/>
        </p:spPr>
        <p:txBody>
          <a:bodyPr wrap="square" rtlCol="0">
            <a:spAutoFit/>
          </a:bodyPr>
          <a:lstStyle/>
          <a:p>
            <a:r>
              <a:rPr lang="en-US" sz="1800" dirty="0"/>
              <a:t>1 … *</a:t>
            </a:r>
          </a:p>
        </p:txBody>
      </p:sp>
      <p:sp>
        <p:nvSpPr>
          <p:cNvPr id="21" name="TextBox 20">
            <a:extLst>
              <a:ext uri="{FF2B5EF4-FFF2-40B4-BE49-F238E27FC236}">
                <a16:creationId xmlns:a16="http://schemas.microsoft.com/office/drawing/2014/main" id="{50BC247D-C023-691D-2085-AF755CF3D28F}"/>
              </a:ext>
            </a:extLst>
          </p:cNvPr>
          <p:cNvSpPr txBox="1"/>
          <p:nvPr/>
        </p:nvSpPr>
        <p:spPr>
          <a:xfrm>
            <a:off x="7457891" y="2892242"/>
            <a:ext cx="940777" cy="369332"/>
          </a:xfrm>
          <a:prstGeom prst="rect">
            <a:avLst/>
          </a:prstGeom>
          <a:noFill/>
        </p:spPr>
        <p:txBody>
          <a:bodyPr wrap="square" rtlCol="0">
            <a:spAutoFit/>
          </a:bodyPr>
          <a:lstStyle/>
          <a:p>
            <a:r>
              <a:rPr lang="en-US" sz="1800" dirty="0"/>
              <a:t>1 … *</a:t>
            </a:r>
          </a:p>
        </p:txBody>
      </p:sp>
      <p:sp>
        <p:nvSpPr>
          <p:cNvPr id="22" name="TextBox 21">
            <a:extLst>
              <a:ext uri="{FF2B5EF4-FFF2-40B4-BE49-F238E27FC236}">
                <a16:creationId xmlns:a16="http://schemas.microsoft.com/office/drawing/2014/main" id="{5F78D55F-E6DB-BF34-14AA-1993F606343E}"/>
              </a:ext>
            </a:extLst>
          </p:cNvPr>
          <p:cNvSpPr txBox="1"/>
          <p:nvPr/>
        </p:nvSpPr>
        <p:spPr>
          <a:xfrm>
            <a:off x="6212309" y="3976600"/>
            <a:ext cx="940777" cy="369332"/>
          </a:xfrm>
          <a:prstGeom prst="rect">
            <a:avLst/>
          </a:prstGeom>
          <a:noFill/>
        </p:spPr>
        <p:txBody>
          <a:bodyPr wrap="square" rtlCol="0">
            <a:spAutoFit/>
          </a:bodyPr>
          <a:lstStyle/>
          <a:p>
            <a:r>
              <a:rPr lang="en-US" sz="1800" dirty="0"/>
              <a:t>1 … 1</a:t>
            </a:r>
          </a:p>
        </p:txBody>
      </p:sp>
    </p:spTree>
    <p:extLst>
      <p:ext uri="{BB962C8B-B14F-4D97-AF65-F5344CB8AC3E}">
        <p14:creationId xmlns:p14="http://schemas.microsoft.com/office/powerpoint/2010/main" val="407578187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AC49-233B-418D-BDBF-E20D8DF47EBE}"/>
              </a:ext>
            </a:extLst>
          </p:cNvPr>
          <p:cNvSpPr>
            <a:spLocks noGrp="1"/>
          </p:cNvSpPr>
          <p:nvPr>
            <p:ph type="title"/>
          </p:nvPr>
        </p:nvSpPr>
        <p:spPr>
          <a:xfrm>
            <a:off x="89489" y="106875"/>
            <a:ext cx="10967086" cy="710896"/>
          </a:xfrm>
        </p:spPr>
        <p:txBody>
          <a:bodyPr/>
          <a:lstStyle/>
          <a:p>
            <a:r>
              <a:rPr lang="en-IN" sz="2800" dirty="0">
                <a:latin typeface="Cooper Black" panose="0208090404030B020404" pitchFamily="18" charset="0"/>
              </a:rPr>
              <a:t>Use Case</a:t>
            </a:r>
          </a:p>
        </p:txBody>
      </p:sp>
      <p:sp>
        <p:nvSpPr>
          <p:cNvPr id="3" name="TextBox 2">
            <a:extLst>
              <a:ext uri="{FF2B5EF4-FFF2-40B4-BE49-F238E27FC236}">
                <a16:creationId xmlns:a16="http://schemas.microsoft.com/office/drawing/2014/main" id="{C0F614DD-D293-452D-9440-86CB45BC3703}"/>
              </a:ext>
            </a:extLst>
          </p:cNvPr>
          <p:cNvSpPr txBox="1"/>
          <p:nvPr/>
        </p:nvSpPr>
        <p:spPr>
          <a:xfrm>
            <a:off x="4942584" y="6549412"/>
            <a:ext cx="3455484" cy="307697"/>
          </a:xfrm>
          <a:prstGeom prst="rect">
            <a:avLst/>
          </a:prstGeom>
          <a:noFill/>
        </p:spPr>
        <p:txBody>
          <a:bodyPr wrap="square" rtlCol="0">
            <a:spAutoFit/>
          </a:bodyPr>
          <a:lstStyle/>
          <a:p>
            <a:pPr defTabSz="1218621"/>
            <a:r>
              <a:rPr lang="en-US"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rPr>
              <a:t>www.anubhavtrainings.com</a:t>
            </a:r>
            <a:endParaRPr lang="en-IN"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6C2E3A6B-9388-4401-B2EA-F5EAA09D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887" y="106875"/>
            <a:ext cx="2334595" cy="762696"/>
          </a:xfrm>
          <a:prstGeom prst="rect">
            <a:avLst/>
          </a:prstGeom>
        </p:spPr>
      </p:pic>
      <p:sp>
        <p:nvSpPr>
          <p:cNvPr id="5" name="TextBox 4">
            <a:extLst>
              <a:ext uri="{FF2B5EF4-FFF2-40B4-BE49-F238E27FC236}">
                <a16:creationId xmlns:a16="http://schemas.microsoft.com/office/drawing/2014/main" id="{802C4512-25B9-4EDC-85C1-1D65A86467FF}"/>
              </a:ext>
            </a:extLst>
          </p:cNvPr>
          <p:cNvSpPr txBox="1"/>
          <p:nvPr/>
        </p:nvSpPr>
        <p:spPr>
          <a:xfrm>
            <a:off x="261763" y="869571"/>
            <a:ext cx="11771771" cy="5355312"/>
          </a:xfrm>
          <a:prstGeom prst="rect">
            <a:avLst/>
          </a:prstGeom>
          <a:noFill/>
        </p:spPr>
        <p:txBody>
          <a:bodyPr wrap="square" rtlCol="0">
            <a:spAutoFit/>
          </a:bodyPr>
          <a:lstStyle/>
          <a:p>
            <a:r>
              <a:rPr lang="en-US" sz="1800" dirty="0"/>
              <a:t>We are working in a manufacturing co. our co. is producing toys, we are delivering these toys via our own shipping channel. But when we have orders coming to us, we are packing and shipping them but we have complaints from buyers that orders are not reaching to them. Basically these supply chain it getting affected due to many reasons.</a:t>
            </a:r>
          </a:p>
          <a:p>
            <a:r>
              <a:rPr lang="en-US" sz="1800" dirty="0"/>
              <a:t>e.g.</a:t>
            </a:r>
          </a:p>
          <a:p>
            <a:pPr marL="285664" indent="-285664">
              <a:buFontTx/>
              <a:buChar char="-"/>
            </a:pPr>
            <a:r>
              <a:rPr lang="en-US" sz="1800" dirty="0"/>
              <a:t>Packaging damaged</a:t>
            </a:r>
          </a:p>
          <a:p>
            <a:pPr marL="285664" indent="-285664">
              <a:buFontTx/>
              <a:buChar char="-"/>
            </a:pPr>
            <a:r>
              <a:rPr lang="en-US" sz="1800" dirty="0"/>
              <a:t>Delay due to transport</a:t>
            </a:r>
          </a:p>
          <a:p>
            <a:pPr marL="285664" indent="-285664">
              <a:buFontTx/>
              <a:buChar char="-"/>
            </a:pPr>
            <a:r>
              <a:rPr lang="en-US" sz="1800" dirty="0"/>
              <a:t>Lockdown issue</a:t>
            </a:r>
          </a:p>
          <a:p>
            <a:pPr marL="285664" indent="-285664">
              <a:buFontTx/>
              <a:buChar char="-"/>
            </a:pPr>
            <a:r>
              <a:rPr lang="en-US" sz="1800" dirty="0"/>
              <a:t>…</a:t>
            </a:r>
          </a:p>
          <a:p>
            <a:r>
              <a:rPr lang="en-US" sz="1800" dirty="0"/>
              <a:t>My management wants to see all possible order issues (count) with the category of issues.</a:t>
            </a:r>
          </a:p>
          <a:p>
            <a:r>
              <a:rPr lang="en-US" sz="1800" dirty="0"/>
              <a:t>Also they want to see a tile with chart showing threshold values.</a:t>
            </a:r>
          </a:p>
          <a:p>
            <a:r>
              <a:rPr lang="en-US" sz="1800" dirty="0"/>
              <a:t>Also we want to allow filtering of these issues per category based on Sales Organization, issue category and Order category.</a:t>
            </a:r>
          </a:p>
          <a:p>
            <a:endParaRPr lang="en-US" sz="1800" dirty="0"/>
          </a:p>
          <a:p>
            <a:r>
              <a:rPr lang="en-US" sz="1800" dirty="0"/>
              <a:t>Investigate the services offered:</a:t>
            </a:r>
          </a:p>
          <a:p>
            <a:r>
              <a:rPr lang="en-US" sz="1800" b="1" dirty="0"/>
              <a:t>Already an </a:t>
            </a:r>
            <a:r>
              <a:rPr lang="en-US" sz="1800" b="1" dirty="0" err="1"/>
              <a:t>odata</a:t>
            </a:r>
            <a:r>
              <a:rPr lang="en-US" sz="1800" b="1" dirty="0"/>
              <a:t> service </a:t>
            </a:r>
            <a:r>
              <a:rPr lang="en-US" sz="1800" dirty="0"/>
              <a:t>: SD_SOFM_SRV</a:t>
            </a:r>
          </a:p>
          <a:p>
            <a:r>
              <a:rPr lang="en-US" sz="1800" b="1" dirty="0"/>
              <a:t>Entity Set Name: </a:t>
            </a:r>
            <a:r>
              <a:rPr lang="en-US" sz="1800" dirty="0" err="1"/>
              <a:t>SalesOrderFulfillmentIssueQuerySet</a:t>
            </a:r>
            <a:endParaRPr lang="en-US" sz="1800" dirty="0"/>
          </a:p>
          <a:p>
            <a:r>
              <a:rPr lang="en-US" sz="1800" b="1" dirty="0"/>
              <a:t>Properties:</a:t>
            </a:r>
          </a:p>
          <a:p>
            <a:r>
              <a:rPr lang="en-US" sz="1800" b="1" dirty="0"/>
              <a:t>Dimension: </a:t>
            </a:r>
            <a:r>
              <a:rPr lang="en-US" sz="1800" dirty="0" err="1"/>
              <a:t>IssueName</a:t>
            </a:r>
            <a:endParaRPr lang="en-US" sz="1800" dirty="0"/>
          </a:p>
          <a:p>
            <a:r>
              <a:rPr lang="en-US" sz="1800" b="1" dirty="0"/>
              <a:t>Measure: </a:t>
            </a:r>
            <a:r>
              <a:rPr lang="en-US" sz="1800" dirty="0" err="1"/>
              <a:t>NmbrOfAllIssues</a:t>
            </a:r>
            <a:endParaRPr lang="en-US" sz="1800" dirty="0"/>
          </a:p>
          <a:p>
            <a:r>
              <a:rPr lang="en-US" sz="1800" b="1" dirty="0"/>
              <a:t>Filters: </a:t>
            </a:r>
            <a:r>
              <a:rPr lang="en-US" sz="1800" dirty="0" err="1"/>
              <a:t>SalesOrganization</a:t>
            </a:r>
            <a:r>
              <a:rPr lang="en-US" sz="1800" dirty="0"/>
              <a:t>, </a:t>
            </a:r>
            <a:r>
              <a:rPr lang="en-US" sz="1800" dirty="0" err="1"/>
              <a:t>IssueCategory</a:t>
            </a:r>
            <a:r>
              <a:rPr lang="en-US" sz="1800" dirty="0"/>
              <a:t>, </a:t>
            </a:r>
            <a:r>
              <a:rPr lang="en-US" sz="1800" dirty="0" err="1"/>
              <a:t>ManufacturingOrderCategory</a:t>
            </a:r>
            <a:endParaRPr lang="en-US" sz="1800" dirty="0"/>
          </a:p>
        </p:txBody>
      </p:sp>
    </p:spTree>
    <p:extLst>
      <p:ext uri="{BB962C8B-B14F-4D97-AF65-F5344CB8AC3E}">
        <p14:creationId xmlns:p14="http://schemas.microsoft.com/office/powerpoint/2010/main" val="55423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Multi-Dimension Modeling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5" name="TextBox 4">
            <a:extLst>
              <a:ext uri="{FF2B5EF4-FFF2-40B4-BE49-F238E27FC236}">
                <a16:creationId xmlns:a16="http://schemas.microsoft.com/office/drawing/2014/main" id="{04CD267E-1E76-3CE7-165A-ABCB4C30300B}"/>
              </a:ext>
            </a:extLst>
          </p:cNvPr>
          <p:cNvSpPr txBox="1"/>
          <p:nvPr/>
        </p:nvSpPr>
        <p:spPr>
          <a:xfrm>
            <a:off x="189756" y="836712"/>
            <a:ext cx="11737304" cy="4339650"/>
          </a:xfrm>
          <a:prstGeom prst="rect">
            <a:avLst/>
          </a:prstGeom>
          <a:noFill/>
        </p:spPr>
        <p:txBody>
          <a:bodyPr wrap="square" rtlCol="0">
            <a:spAutoFit/>
          </a:bodyPr>
          <a:lstStyle/>
          <a:p>
            <a:r>
              <a:rPr lang="en-US" dirty="0"/>
              <a:t>Data analytics is very important for businesses to know about the ongoing track of the transactions w.r.t the master data. Using data analytics the decision makers in our company take critical actions based on the overview of the data. The cds views are key ingredients to build data analytics in SAP systems.</a:t>
            </a:r>
          </a:p>
          <a:p>
            <a:endParaRPr lang="en-US" dirty="0"/>
          </a:p>
          <a:p>
            <a:r>
              <a:rPr lang="en-US" dirty="0"/>
              <a:t>Use Case</a:t>
            </a:r>
          </a:p>
          <a:p>
            <a:r>
              <a:rPr lang="en-US" dirty="0"/>
              <a:t>In our company we have the sales data maintained, my business wants to analyze this massive sales data and produce some insights about</a:t>
            </a:r>
          </a:p>
          <a:p>
            <a:pPr marL="342900" indent="-342900">
              <a:buAutoNum type="arabicPeriod"/>
            </a:pPr>
            <a:r>
              <a:rPr lang="en-US" dirty="0"/>
              <a:t>Total sales in each currency per country</a:t>
            </a:r>
          </a:p>
          <a:p>
            <a:pPr marL="342900" indent="-342900">
              <a:buAutoNum type="arabicPeriod"/>
            </a:pPr>
            <a:r>
              <a:rPr lang="en-US" sz="2000" dirty="0"/>
              <a:t>Total sales in each currency per Customer</a:t>
            </a:r>
          </a:p>
          <a:p>
            <a:pPr marL="342900" indent="-342900">
              <a:buFontTx/>
              <a:buAutoNum type="arabicPeriod"/>
            </a:pPr>
            <a:r>
              <a:rPr lang="en-US" sz="2000" dirty="0"/>
              <a:t>Total sales in each currency per product</a:t>
            </a:r>
          </a:p>
          <a:p>
            <a:pPr marL="342900" indent="-342900">
              <a:buFontTx/>
              <a:buAutoNum type="arabicPeriod"/>
            </a:pPr>
            <a:r>
              <a:rPr lang="en-US" sz="2000" dirty="0"/>
              <a:t>1. Total sales in each currency per category</a:t>
            </a:r>
          </a:p>
        </p:txBody>
      </p:sp>
    </p:spTree>
    <p:extLst>
      <p:ext uri="{BB962C8B-B14F-4D97-AF65-F5344CB8AC3E}">
        <p14:creationId xmlns:p14="http://schemas.microsoft.com/office/powerpoint/2010/main" val="222785428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182080515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184794254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08</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What is data analytics?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7" name="TextBox 6">
            <a:extLst>
              <a:ext uri="{FF2B5EF4-FFF2-40B4-BE49-F238E27FC236}">
                <a16:creationId xmlns:a16="http://schemas.microsoft.com/office/drawing/2014/main" id="{97FAFF34-8F66-9454-36C9-F12C476CF992}"/>
              </a:ext>
            </a:extLst>
          </p:cNvPr>
          <p:cNvSpPr txBox="1"/>
          <p:nvPr/>
        </p:nvSpPr>
        <p:spPr>
          <a:xfrm>
            <a:off x="333771" y="836712"/>
            <a:ext cx="11763605" cy="3416320"/>
          </a:xfrm>
          <a:prstGeom prst="rect">
            <a:avLst/>
          </a:prstGeom>
          <a:noFill/>
        </p:spPr>
        <p:txBody>
          <a:bodyPr wrap="square">
            <a:spAutoFit/>
          </a:bodyPr>
          <a:lstStyle/>
          <a:p>
            <a:pPr algn="just"/>
            <a:r>
              <a:rPr lang="en-US" sz="1800" dirty="0"/>
              <a:t>Data analysis focuses on the process of examining past data through business understanding, data understanding, data preparation, modeling and evaluation, and deployment. It is a subset of data analytics, which takes multiple data analysis processes to focus on </a:t>
            </a:r>
          </a:p>
          <a:p>
            <a:pPr marL="342900" indent="-342900" algn="just">
              <a:buFont typeface="Wingdings" panose="05000000000000000000" pitchFamily="2" charset="2"/>
              <a:buChar char="à"/>
            </a:pPr>
            <a:r>
              <a:rPr lang="en-US" sz="1800" dirty="0"/>
              <a:t>why an event happened and </a:t>
            </a:r>
          </a:p>
          <a:p>
            <a:pPr marL="342900" indent="-342900" algn="just">
              <a:buFont typeface="Wingdings" panose="05000000000000000000" pitchFamily="2" charset="2"/>
              <a:buChar char="à"/>
            </a:pPr>
            <a:r>
              <a:rPr lang="en-US" sz="1800" dirty="0"/>
              <a:t>what may happen in the future based on the previous data. </a:t>
            </a:r>
          </a:p>
          <a:p>
            <a:pPr marL="342900" indent="-342900" algn="just">
              <a:buFont typeface="Wingdings" panose="05000000000000000000" pitchFamily="2" charset="2"/>
              <a:buChar char="à"/>
            </a:pPr>
            <a:r>
              <a:rPr lang="en-US" sz="1800" dirty="0"/>
              <a:t>Data analytics is used to formulate larger organization decisions.</a:t>
            </a:r>
          </a:p>
          <a:p>
            <a:pPr marL="342900" indent="-342900" algn="just">
              <a:buFont typeface="Wingdings" panose="05000000000000000000" pitchFamily="2" charset="2"/>
              <a:buChar char="à"/>
            </a:pPr>
            <a:endParaRPr lang="en-US" sz="1800" dirty="0"/>
          </a:p>
          <a:p>
            <a:pPr algn="just"/>
            <a:r>
              <a:rPr lang="en-US" sz="1800" dirty="0"/>
              <a:t>Data analytics is a multidisciplinary field. There is extensive use of computer skills, mathematics, statistics, the use of descriptive techniques and predictive models to gain valuable knowledge from data through analytics. There is increasing use of the term advanced analytics, typically used to describe the technical aspects of analytics, especially in the emerging fields such as the use of machine learning techniques like neural networks, decision trees, logistic regression, linear to multiple regression analysis, and classification to do predictive modeling.</a:t>
            </a:r>
          </a:p>
        </p:txBody>
      </p:sp>
      <p:pic>
        <p:nvPicPr>
          <p:cNvPr id="3074" name="Picture 2" descr="Analytics Data Analytics Vector SVG Icon - SVG Repo">
            <a:extLst>
              <a:ext uri="{FF2B5EF4-FFF2-40B4-BE49-F238E27FC236}">
                <a16:creationId xmlns:a16="http://schemas.microsoft.com/office/drawing/2014/main" id="{483C768B-4EC8-3166-95D7-D9C45DA5C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25" y="432504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0114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10080</TotalTime>
  <Words>1771</Words>
  <Application>Microsoft Office PowerPoint</Application>
  <PresentationFormat>Custom</PresentationFormat>
  <Paragraphs>174</Paragraphs>
  <Slides>29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72</vt:lpstr>
      <vt:lpstr>Arial</vt:lpstr>
      <vt:lpstr>Arial Black</vt:lpstr>
      <vt:lpstr>Arial Bold</vt:lpstr>
      <vt:lpstr>Arial Rounded MT Bold</vt:lpstr>
      <vt:lpstr>Calibri</vt:lpstr>
      <vt:lpstr>Cooper Black</vt:lpstr>
      <vt:lpstr>Patua One</vt:lpstr>
      <vt:lpstr>Wingdings</vt:lpstr>
      <vt:lpstr>Office Theme</vt:lpstr>
      <vt:lpstr>PowerPoint Presentation</vt:lpstr>
      <vt:lpstr>PowerPoint Presentation</vt:lpstr>
      <vt:lpstr>What is ABAP Git ?</vt:lpstr>
      <vt:lpstr>ABAP Git</vt:lpstr>
      <vt:lpstr>ABAP Git Integration</vt:lpstr>
      <vt:lpstr>ABAP Git Integration</vt:lpstr>
      <vt:lpstr>ABAP Git Integration</vt:lpstr>
      <vt:lpstr>ABAP Git Integration</vt:lpstr>
      <vt:lpstr>What is data analytics?</vt:lpstr>
      <vt:lpstr>Terminologies?</vt:lpstr>
      <vt:lpstr>Overview</vt:lpstr>
      <vt:lpstr>Architecture</vt:lpstr>
      <vt:lpstr>User types</vt:lpstr>
      <vt:lpstr>Capabilities</vt:lpstr>
      <vt:lpstr>When to use what?</vt:lpstr>
      <vt:lpstr>Working with Analytic List Page</vt:lpstr>
      <vt:lpstr>When to use ALP</vt:lpstr>
      <vt:lpstr>Working with Overview Page (OVP)</vt:lpstr>
      <vt:lpstr>When to use OVP</vt:lpstr>
      <vt:lpstr>KPI Modeler</vt:lpstr>
      <vt:lpstr>Use Case</vt:lpstr>
      <vt:lpstr>Multi-Dimension Modeling</vt:lpstr>
      <vt:lpstr>Title</vt:lpstr>
      <vt:lpstr>Title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316</cp:revision>
  <dcterms:created xsi:type="dcterms:W3CDTF">2013-09-12T13:05:01Z</dcterms:created>
  <dcterms:modified xsi:type="dcterms:W3CDTF">2022-06-07T14:00:58Z</dcterms:modified>
</cp:coreProperties>
</file>